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33"/>
  </p:notesMasterIdLst>
  <p:sldIdLst>
    <p:sldId id="260" r:id="rId3"/>
    <p:sldId id="294" r:id="rId4"/>
    <p:sldId id="295" r:id="rId5"/>
    <p:sldId id="296" r:id="rId6"/>
    <p:sldId id="298" r:id="rId7"/>
    <p:sldId id="297" r:id="rId8"/>
    <p:sldId id="299" r:id="rId9"/>
    <p:sldId id="300" r:id="rId10"/>
    <p:sldId id="302" r:id="rId11"/>
    <p:sldId id="276" r:id="rId12"/>
    <p:sldId id="277" r:id="rId13"/>
    <p:sldId id="301" r:id="rId14"/>
    <p:sldId id="278" r:id="rId15"/>
    <p:sldId id="275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7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F48249"/>
    <a:srgbClr val="A5B5CF"/>
    <a:srgbClr val="CAC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0"/>
    <p:restoredTop sz="96327" autoAdjust="0"/>
  </p:normalViewPr>
  <p:slideViewPr>
    <p:cSldViewPr snapToGrid="0" snapToObjects="1">
      <p:cViewPr>
        <p:scale>
          <a:sx n="120" d="100"/>
          <a:sy n="120" d="100"/>
        </p:scale>
        <p:origin x="440" y="1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-284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CD33F-5E61-B143-A2CB-104A42EBF92B}" type="datetimeFigureOut">
              <a:rPr lang="en-US"/>
              <a:pPr/>
              <a:t>6/6/23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33486-38EB-C04C-8765-23FDCDBE40C3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8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33486-38EB-C04C-8765-23FDCDBE40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5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85800" y="6096000"/>
            <a:ext cx="7772400" cy="838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85800" y="6096000"/>
            <a:ext cx="7772400" cy="838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85800" y="6096000"/>
            <a:ext cx="7772400" cy="838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53000" y="6248400"/>
            <a:ext cx="35052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30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15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38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51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518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4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aseline="0"/>
            </a:lvl1pPr>
            <a:lvl2pPr>
              <a:defRPr sz="2400" baseline="0"/>
            </a:lvl2pPr>
            <a:lvl3pPr>
              <a:defRPr sz="200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85800" y="6096000"/>
            <a:ext cx="7772400" cy="838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08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05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80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85800" y="6096000"/>
            <a:ext cx="7772400" cy="838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85800" y="6096000"/>
            <a:ext cx="7772400" cy="838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685800" y="6096000"/>
            <a:ext cx="7772400" cy="838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85800" y="6096000"/>
            <a:ext cx="7772400" cy="838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85800" y="6096000"/>
            <a:ext cx="7772400" cy="838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85800" y="6096000"/>
            <a:ext cx="7772400" cy="838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85800" y="6096000"/>
            <a:ext cx="7772400" cy="838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ヒラギノ角ゴ Pro W3" pitchFamily="-65" charset="-128"/>
          <a:cs typeface="ヒラギノ角ゴ Pro W3" pitchFamily="-65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ヒラギノ角ゴ Pro W3" pitchFamily="-65" charset="-128"/>
          <a:cs typeface="ヒラギノ角ゴ Pro W3" pitchFamily="-65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ヒラギノ角ゴ Pro W3" pitchFamily="-65" charset="-128"/>
          <a:cs typeface="ヒラギノ角ゴ Pro W3" pitchFamily="-65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ヒラギノ角ゴ Pro W3" pitchFamily="-65" charset="-128"/>
          <a:cs typeface="ヒラギノ角ゴ Pro W3" pitchFamily="-65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ヒラギノ角ゴ Pro W3" pitchFamily="-65" charset="-128"/>
          <a:cs typeface="ヒラギノ角ゴ Pro W3" pitchFamily="-65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ヒラギノ角ゴ Pro W3" pitchFamily="-65" charset="-128"/>
          <a:cs typeface="ヒラギノ角ゴ Pro W3" pitchFamily="-65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ヒラギノ角ゴ Pro W3" pitchFamily="-65" charset="-128"/>
          <a:cs typeface="ヒラギノ角ゴ Pro W3" pitchFamily="-65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ヒラギノ角ゴ Pro W3" pitchFamily="-65" charset="-128"/>
          <a:cs typeface="ヒラギノ角ゴ Pro W3" pitchFamily="-65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7B9F2-2F72-9647-9946-ABA81679C385}" type="datetimeFigureOut">
              <a:rPr lang="en-US" smtClean="0"/>
              <a:pPr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F0DA-6B80-E945-9C66-5B7E7EE8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2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4D77-1E0B-DA4F-943A-F9CFE888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76400"/>
            <a:ext cx="7772400" cy="3124200"/>
          </a:xfrm>
        </p:spPr>
        <p:txBody>
          <a:bodyPr/>
          <a:lstStyle/>
          <a:p>
            <a:r>
              <a:rPr lang="en-US" sz="4000" dirty="0"/>
              <a:t>Exploring Intertextual Networks </a:t>
            </a:r>
            <a:br>
              <a:rPr lang="en-US" sz="4000" dirty="0"/>
            </a:br>
            <a:r>
              <a:rPr lang="en-US" sz="4000" dirty="0"/>
              <a:t>in Women’s Writing: </a:t>
            </a:r>
            <a:br>
              <a:rPr lang="en-US" sz="4000" dirty="0"/>
            </a:br>
            <a:r>
              <a:rPr lang="en-US" sz="4000" dirty="0"/>
              <a:t>A digital tool and its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FFFC-EFA7-7B43-A22F-39A52C38E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105400"/>
            <a:ext cx="777240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Julia Flanders, Northeastern University</a:t>
            </a:r>
          </a:p>
          <a:p>
            <a:pPr marL="0" indent="0" algn="ctr">
              <a:buNone/>
            </a:pPr>
            <a:r>
              <a:rPr lang="en-US" dirty="0"/>
              <a:t>@</a:t>
            </a:r>
            <a:r>
              <a:rPr lang="en-US" dirty="0" err="1"/>
              <a:t>julia_flanders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73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78462-C36A-5446-B044-44F7377C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8600"/>
            <a:ext cx="7772400" cy="6477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biblStruct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</a:t>
            </a:r>
            <a:r>
              <a:rPr lang="en-US" sz="2000" dirty="0" err="1">
                <a:solidFill>
                  <a:srgbClr val="F5844C"/>
                </a:solidFill>
                <a:effectLst/>
                <a:latin typeface="Helvetica" pitchFamily="2" charset="0"/>
              </a:rPr>
              <a:t>xml:id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"TR00858"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</a:t>
            </a:r>
            <a:r>
              <a:rPr lang="en-US" sz="2000" dirty="0" err="1">
                <a:solidFill>
                  <a:srgbClr val="F5844C"/>
                </a:solidFill>
                <a:effectLst/>
                <a:latin typeface="Helvetica" pitchFamily="2" charset="0"/>
              </a:rPr>
              <a:t>corresp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"#</a:t>
            </a:r>
            <a:r>
              <a:rPr lang="en-US" sz="2000" dirty="0" err="1">
                <a:solidFill>
                  <a:srgbClr val="993300"/>
                </a:solidFill>
                <a:effectLst/>
                <a:latin typeface="Helvetica" pitchFamily="2" charset="0"/>
              </a:rPr>
              <a:t>frbr.work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ana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"#poetry"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monogr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</a:t>
            </a:r>
            <a:r>
              <a:rPr lang="en-US" sz="2000" dirty="0" err="1">
                <a:solidFill>
                  <a:srgbClr val="F5844C"/>
                </a:solidFill>
                <a:effectLst/>
                <a:latin typeface="Helvetica" pitchFamily="2" charset="0"/>
              </a:rPr>
              <a:t>corresp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"#</a:t>
            </a:r>
            <a:r>
              <a:rPr lang="en-US" sz="2000" dirty="0" err="1">
                <a:solidFill>
                  <a:srgbClr val="993300"/>
                </a:solidFill>
                <a:effectLst/>
                <a:latin typeface="Helvetica" pitchFamily="2" charset="0"/>
              </a:rPr>
              <a:t>frbr.expression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&lt;author&gt;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&lt;persName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gender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"female"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ref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 err="1">
                <a:solidFill>
                  <a:srgbClr val="993300"/>
                </a:solidFill>
                <a:effectLst/>
                <a:latin typeface="Helvetica" pitchFamily="2" charset="0"/>
              </a:rPr>
              <a:t>p:aseward.lkq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Seward, 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           Anna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&lt;/persName&gt;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&lt;/author&gt;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&lt;title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"display"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Elegy on Captain Cook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&lt;/title&gt;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&lt;title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 err="1">
                <a:solidFill>
                  <a:srgbClr val="993300"/>
                </a:solidFill>
                <a:effectLst/>
                <a:latin typeface="Helvetica" pitchFamily="2" charset="0"/>
              </a:rPr>
              <a:t>wwo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Elegy on Captain Cook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&lt;/title&gt;</a:t>
            </a:r>
            <a:endParaRPr lang="en-US" sz="2000" dirty="0">
              <a:solidFill>
                <a:srgbClr val="000000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&lt;title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"full"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Elegy on Captain Cook.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    To which is added, an Ode to the sun. By Miss           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    Seward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&lt;/title&gt;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&lt;imprint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</a:t>
            </a:r>
            <a:r>
              <a:rPr lang="en-US" sz="2000" dirty="0" err="1">
                <a:solidFill>
                  <a:srgbClr val="F5844C"/>
                </a:solidFill>
                <a:effectLst/>
                <a:latin typeface="Helvetica" pitchFamily="2" charset="0"/>
              </a:rPr>
              <a:t>corresp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"#</a:t>
            </a:r>
            <a:r>
              <a:rPr lang="en-US" sz="2000" dirty="0" err="1">
                <a:solidFill>
                  <a:srgbClr val="993300"/>
                </a:solidFill>
                <a:effectLst/>
                <a:latin typeface="Helvetica" pitchFamily="2" charset="0"/>
              </a:rPr>
              <a:t>frbr.manifestation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&lt;date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when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"1780"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1780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&lt;/date&gt;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pubPlace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placeName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London, England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placeName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pubPlace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&lt;/imprint&gt;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monogr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biblStruct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C8A1EA-986E-504E-BD2F-002CFE5CD342}"/>
              </a:ext>
            </a:extLst>
          </p:cNvPr>
          <p:cNvSpPr/>
          <p:nvPr/>
        </p:nvSpPr>
        <p:spPr bwMode="auto">
          <a:xfrm>
            <a:off x="5029200" y="76200"/>
            <a:ext cx="1600200" cy="762000"/>
          </a:xfrm>
          <a:prstGeom prst="ellipse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8FC24B-1362-2A4A-8F72-B55E1F8DF2D9}"/>
              </a:ext>
            </a:extLst>
          </p:cNvPr>
          <p:cNvSpPr/>
          <p:nvPr/>
        </p:nvSpPr>
        <p:spPr bwMode="auto">
          <a:xfrm>
            <a:off x="2971800" y="3429000"/>
            <a:ext cx="2895600" cy="762000"/>
          </a:xfrm>
          <a:prstGeom prst="ellipse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068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032C7-64F0-6840-8F50-D35BE058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120555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93"/>
                </a:solidFill>
                <a:effectLst/>
                <a:latin typeface="Calibri" panose="020F0502020204030204" pitchFamily="34" charset="0"/>
              </a:rPr>
              <a:t>&lt;title </a:t>
            </a:r>
            <a:r>
              <a:rPr lang="en-US" dirty="0">
                <a:solidFill>
                  <a:srgbClr val="F48249"/>
                </a:solidFill>
                <a:effectLst/>
                <a:latin typeface="Calibri" panose="020F0502020204030204" pitchFamily="34" charset="0"/>
              </a:rPr>
              <a:t>ref</a:t>
            </a:r>
            <a:r>
              <a:rPr lang="en-US" dirty="0">
                <a:solidFill>
                  <a:srgbClr val="FF7F3F"/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"b:IT00659" </a:t>
            </a:r>
            <a:r>
              <a:rPr lang="en-US" dirty="0" err="1">
                <a:solidFill>
                  <a:srgbClr val="F48249"/>
                </a:solidFill>
                <a:effectLst/>
                <a:latin typeface="Calibri" panose="020F0502020204030204" pitchFamily="34" charset="0"/>
              </a:rPr>
              <a:t>xml:id</a:t>
            </a:r>
            <a:r>
              <a:rPr lang="en-US" dirty="0">
                <a:solidFill>
                  <a:srgbClr val="FF7F3F"/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"t003"</a:t>
            </a:r>
            <a:r>
              <a:rPr lang="en-US" dirty="0">
                <a:solidFill>
                  <a:srgbClr val="000093"/>
                </a:solidFill>
                <a:effectLst/>
                <a:latin typeface="Calibri" panose="020F0502020204030204" pitchFamily="34" charset="0"/>
              </a:rPr>
              <a:t>&gt;</a:t>
            </a:r>
            <a:r>
              <a:rPr lang="en-US" dirty="0">
                <a:effectLst/>
                <a:latin typeface="Calibri" panose="020F0502020204030204" pitchFamily="34" charset="0"/>
              </a:rPr>
              <a:t>Midsummer-night's Dream</a:t>
            </a:r>
            <a:r>
              <a:rPr lang="en-US" dirty="0">
                <a:solidFill>
                  <a:srgbClr val="000093"/>
                </a:solidFill>
                <a:effectLst/>
                <a:latin typeface="Calibri" panose="020F0502020204030204" pitchFamily="34" charset="0"/>
              </a:rPr>
              <a:t>&lt;/title&gt; </a:t>
            </a:r>
            <a:endParaRPr lang="en-US" dirty="0">
              <a:solidFill>
                <a:srgbClr val="000093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8C559-59B9-3549-97A4-66CF72690BAA}"/>
              </a:ext>
            </a:extLst>
          </p:cNvPr>
          <p:cNvSpPr txBox="1"/>
          <p:nvPr/>
        </p:nvSpPr>
        <p:spPr>
          <a:xfrm>
            <a:off x="762000" y="3505200"/>
            <a:ext cx="7543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93"/>
                </a:solidFill>
                <a:effectLst/>
                <a:latin typeface="Calibri" panose="020F0502020204030204" pitchFamily="34" charset="0"/>
              </a:rPr>
              <a:t>&lt;quote </a:t>
            </a:r>
            <a:r>
              <a:rPr lang="en-US" sz="2800" dirty="0">
                <a:solidFill>
                  <a:srgbClr val="F48249"/>
                </a:solidFill>
                <a:effectLst/>
                <a:latin typeface="Calibri" panose="020F0502020204030204" pitchFamily="34" charset="0"/>
              </a:rPr>
              <a:t>source</a:t>
            </a:r>
            <a:r>
              <a:rPr lang="en-US" sz="2800" dirty="0">
                <a:solidFill>
                  <a:srgbClr val="FF7F3F"/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sz="2800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"b:IT07317" </a:t>
            </a:r>
            <a:r>
              <a:rPr lang="en-US" sz="2800" dirty="0" err="1">
                <a:solidFill>
                  <a:srgbClr val="F48249"/>
                </a:solidFill>
                <a:effectLst/>
                <a:latin typeface="Calibri" panose="020F0502020204030204" pitchFamily="34" charset="0"/>
              </a:rPr>
              <a:t>xml:id</a:t>
            </a:r>
            <a:r>
              <a:rPr lang="en-US" sz="2800" dirty="0">
                <a:solidFill>
                  <a:srgbClr val="FF7F3F"/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sz="2800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"q061"</a:t>
            </a:r>
            <a:r>
              <a:rPr lang="en-US" sz="2800" dirty="0">
                <a:solidFill>
                  <a:srgbClr val="000093"/>
                </a:solidFill>
                <a:effectLst/>
                <a:latin typeface="Calibri" panose="020F0502020204030204" pitchFamily="34" charset="0"/>
              </a:rPr>
              <a:t>&gt;</a:t>
            </a:r>
            <a:r>
              <a:rPr lang="en-US" sz="2800" dirty="0">
                <a:effectLst/>
                <a:latin typeface="Calibri" panose="020F0502020204030204" pitchFamily="34" charset="0"/>
              </a:rPr>
              <a:t>They are all up—the innumerable stars!</a:t>
            </a:r>
            <a:r>
              <a:rPr lang="en-US" sz="2800" dirty="0">
                <a:solidFill>
                  <a:srgbClr val="000093"/>
                </a:solidFill>
                <a:effectLst/>
                <a:latin typeface="Calibri" panose="020F0502020204030204" pitchFamily="34" charset="0"/>
              </a:rPr>
              <a:t>&lt;/quote&gt; </a:t>
            </a:r>
            <a:endParaRPr lang="en-US" sz="28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2D8B7-D60A-E445-92F1-E789C72EF3E6}"/>
              </a:ext>
            </a:extLst>
          </p:cNvPr>
          <p:cNvSpPr txBox="1"/>
          <p:nvPr/>
        </p:nvSpPr>
        <p:spPr>
          <a:xfrm>
            <a:off x="762000" y="5191780"/>
            <a:ext cx="807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&lt;persName</a:t>
            </a:r>
            <a:r>
              <a:rPr lang="en-US" sz="2800" dirty="0">
                <a:solidFill>
                  <a:srgbClr val="F5844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ref</a:t>
            </a:r>
            <a:r>
              <a:rPr lang="en-US" sz="2800" dirty="0">
                <a:solidFill>
                  <a:srgbClr val="FF8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800" dirty="0">
                <a:solidFill>
                  <a:srgbClr val="9933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2800" dirty="0" err="1">
                <a:solidFill>
                  <a:srgbClr val="9933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p:egibbon.wjh</a:t>
            </a:r>
            <a:r>
              <a:rPr lang="en-US" sz="2800" dirty="0">
                <a:solidFill>
                  <a:srgbClr val="9933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2800" dirty="0">
                <a:solidFill>
                  <a:srgbClr val="0000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Gibbon</a:t>
            </a:r>
            <a:r>
              <a:rPr lang="en-US" sz="2800" dirty="0">
                <a:solidFill>
                  <a:srgbClr val="00009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&lt;/persName&gt;</a:t>
            </a:r>
          </a:p>
        </p:txBody>
      </p:sp>
    </p:spTree>
    <p:extLst>
      <p:ext uri="{BB962C8B-B14F-4D97-AF65-F5344CB8AC3E}">
        <p14:creationId xmlns:p14="http://schemas.microsoft.com/office/powerpoint/2010/main" val="95211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88A9E-B035-584F-BBE7-E2744A13A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4670"/>
            <a:ext cx="9144000" cy="628384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&lt;div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"chapter"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&lt;head&gt;</a:t>
            </a:r>
            <a:r>
              <a:rPr lang="en-US" sz="2000" dirty="0">
                <a:effectLst/>
                <a:latin typeface="Helvetica" pitchFamily="2" charset="0"/>
              </a:rPr>
              <a:t>Evening Retrospection.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&lt;/head&gt;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&lt;epigraph&gt;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&lt;quote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</a:t>
            </a:r>
            <a:r>
              <a:rPr lang="en-US" sz="2000" b="1" dirty="0">
                <a:solidFill>
                  <a:srgbClr val="F5844C"/>
                </a:solidFill>
                <a:effectLst/>
                <a:latin typeface="Helvetica" pitchFamily="2" charset="0"/>
              </a:rPr>
              <a:t>source</a:t>
            </a:r>
            <a:r>
              <a:rPr lang="en-US" sz="2000" b="1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b="1" dirty="0">
                <a:solidFill>
                  <a:srgbClr val="993300"/>
                </a:solidFill>
                <a:effectLst/>
                <a:latin typeface="Helvetica" pitchFamily="2" charset="0"/>
              </a:rPr>
              <a:t>"b:IT07019"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&lt;lg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"poem"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subtype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"indeterminate"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&lt;l&gt;</a:t>
            </a:r>
            <a:r>
              <a:rPr lang="en-US" sz="2000" dirty="0">
                <a:effectLst/>
                <a:latin typeface="Helvetica" pitchFamily="2" charset="0"/>
              </a:rPr>
              <a:t>Did I this day for small or great,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&lt;/l&gt;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&lt;l&gt;</a:t>
            </a:r>
            <a:r>
              <a:rPr lang="en-US" sz="2000" dirty="0">
                <a:effectLst/>
                <a:latin typeface="Helvetica" pitchFamily="2" charset="0"/>
              </a:rPr>
              <a:t>My own pursuits forego,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&lt;/l&gt;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&lt;l&gt;</a:t>
            </a:r>
            <a:r>
              <a:rPr lang="en-US" sz="2000" dirty="0">
                <a:effectLst/>
                <a:latin typeface="Helvetica" pitchFamily="2" charset="0"/>
              </a:rPr>
              <a:t>To lighten by a feather's weight,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&lt;/l&gt;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&lt;l&gt;</a:t>
            </a:r>
            <a:r>
              <a:rPr lang="en-US" sz="2000" dirty="0">
                <a:effectLst/>
                <a:latin typeface="Helvetica" pitchFamily="2" charset="0"/>
              </a:rPr>
              <a:t>The mass of human woe?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&lt;/l&gt;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&lt;/lg&gt;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&lt;/quote&gt;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bibl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</a:t>
            </a:r>
            <a:r>
              <a:rPr lang="en-US" sz="2000" b="1" dirty="0">
                <a:solidFill>
                  <a:srgbClr val="F5844C"/>
                </a:solidFill>
                <a:effectLst/>
                <a:latin typeface="Helvetica" pitchFamily="2" charset="0"/>
              </a:rPr>
              <a:t>source</a:t>
            </a:r>
            <a:r>
              <a:rPr lang="en-US" sz="2000" b="1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b="1" dirty="0">
                <a:solidFill>
                  <a:srgbClr val="993300"/>
                </a:solidFill>
                <a:effectLst/>
                <a:latin typeface="Helvetica" pitchFamily="2" charset="0"/>
              </a:rPr>
              <a:t>"b:IT07019"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</a:t>
            </a:r>
            <a:r>
              <a:rPr lang="en-US" sz="2000" dirty="0" err="1">
                <a:solidFill>
                  <a:srgbClr val="F5844C"/>
                </a:solidFill>
                <a:effectLst/>
                <a:latin typeface="Helvetica" pitchFamily="2" charset="0"/>
              </a:rPr>
              <a:t>xml:id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"b007"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               &lt;author&gt;</a:t>
            </a:r>
            <a:b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		&lt;persName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</a:t>
            </a:r>
            <a:r>
              <a:rPr lang="en-US" sz="2000" b="1" dirty="0">
                <a:solidFill>
                  <a:srgbClr val="F5844C"/>
                </a:solidFill>
                <a:effectLst/>
                <a:latin typeface="Helvetica" pitchFamily="2" charset="0"/>
              </a:rPr>
              <a:t>ref</a:t>
            </a:r>
            <a:r>
              <a:rPr lang="en-US" sz="2000" b="1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b="1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000" b="1" dirty="0" err="1">
                <a:solidFill>
                  <a:srgbClr val="993300"/>
                </a:solidFill>
                <a:effectLst/>
                <a:latin typeface="Helvetica" pitchFamily="2" charset="0"/>
              </a:rPr>
              <a:t>p:jtaylor.doq</a:t>
            </a:r>
            <a:r>
              <a:rPr lang="en-US" sz="2000" b="1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2000" dirty="0">
                <a:effectLst/>
                <a:latin typeface="Helvetica" pitchFamily="2" charset="0"/>
              </a:rPr>
              <a:t>Jane Taylor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&lt;/persName&gt;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96"/>
                </a:solidFill>
                <a:latin typeface="Helvetica" pitchFamily="2" charset="0"/>
              </a:rPr>
              <a:t>        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&lt;/author&gt;</a:t>
            </a:r>
            <a:r>
              <a:rPr lang="en-US" sz="2000" dirty="0">
                <a:effectLst/>
                <a:latin typeface="Helvetica" pitchFamily="2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96"/>
                </a:solidFill>
                <a:latin typeface="Helvetica" pitchFamily="2" charset="0"/>
              </a:rPr>
              <a:t>   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bibl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&lt;/epigraph&gt;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[…]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&lt;/div&gt;</a:t>
            </a:r>
            <a:endParaRPr lang="en-US" sz="2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0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ded Corner 3">
            <a:extLst>
              <a:ext uri="{FF2B5EF4-FFF2-40B4-BE49-F238E27FC236}">
                <a16:creationId xmlns:a16="http://schemas.microsoft.com/office/drawing/2014/main" id="{B93D4A62-816A-7A44-8B1A-E182214C0693}"/>
              </a:ext>
            </a:extLst>
          </p:cNvPr>
          <p:cNvSpPr/>
          <p:nvPr/>
        </p:nvSpPr>
        <p:spPr bwMode="auto">
          <a:xfrm>
            <a:off x="92122" y="914400"/>
            <a:ext cx="4495800" cy="44196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</a:rPr>
              <a:t>…and I am piecing scraps from the </a:t>
            </a:r>
            <a:r>
              <a:rPr lang="en-US" sz="2400" dirty="0">
                <a:solidFill>
                  <a:srgbClr val="000093"/>
                </a:solidFill>
                <a:effectLst/>
                <a:latin typeface="Calibri" panose="020F0502020204030204" pitchFamily="34" charset="0"/>
              </a:rPr>
              <a:t>&lt;title </a:t>
            </a:r>
            <a:r>
              <a:rPr lang="en-US" sz="2400" dirty="0">
                <a:solidFill>
                  <a:srgbClr val="F48249"/>
                </a:solidFill>
                <a:effectLst/>
                <a:latin typeface="Calibri" panose="020F0502020204030204" pitchFamily="34" charset="0"/>
              </a:rPr>
              <a:t>ref</a:t>
            </a:r>
            <a:r>
              <a:rPr lang="en-US" sz="2400" dirty="0">
                <a:solidFill>
                  <a:srgbClr val="FF7F3F"/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sz="2400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"b:IT00659" </a:t>
            </a:r>
            <a:r>
              <a:rPr lang="en-US" sz="2400" dirty="0" err="1">
                <a:solidFill>
                  <a:srgbClr val="F48249"/>
                </a:solidFill>
                <a:effectLst/>
                <a:latin typeface="Calibri" panose="020F0502020204030204" pitchFamily="34" charset="0"/>
              </a:rPr>
              <a:t>xml:id</a:t>
            </a:r>
            <a:r>
              <a:rPr lang="en-US" sz="2400" dirty="0">
                <a:solidFill>
                  <a:srgbClr val="FF7F3F"/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sz="2400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"t003"</a:t>
            </a:r>
            <a:r>
              <a:rPr lang="en-US" sz="2400" dirty="0">
                <a:solidFill>
                  <a:srgbClr val="000093"/>
                </a:solidFill>
                <a:effectLst/>
                <a:latin typeface="Calibri" panose="020F0502020204030204" pitchFamily="34" charset="0"/>
              </a:rPr>
              <a:t>&gt;</a:t>
            </a:r>
            <a:r>
              <a:rPr lang="en-US" sz="2400" dirty="0">
                <a:effectLst/>
                <a:latin typeface="Calibri" panose="020F0502020204030204" pitchFamily="34" charset="0"/>
              </a:rPr>
              <a:t>Midsummer-night's Dream</a:t>
            </a:r>
            <a:r>
              <a:rPr lang="en-US" sz="2400" dirty="0">
                <a:solidFill>
                  <a:srgbClr val="000093"/>
                </a:solidFill>
                <a:effectLst/>
                <a:latin typeface="Calibri" panose="020F0502020204030204" pitchFamily="34" charset="0"/>
              </a:rPr>
              <a:t>&lt;/title&gt;</a:t>
            </a:r>
            <a:r>
              <a:rPr lang="en-US" sz="2400" dirty="0">
                <a:effectLst/>
                <a:latin typeface="Calibri" panose="020F0502020204030204" pitchFamily="34" charset="0"/>
              </a:rPr>
              <a:t>, &amp;c., to make a little scene… We have read &lt;</a:t>
            </a:r>
            <a:r>
              <a:rPr lang="en-US" sz="24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persName</a:t>
            </a:r>
            <a:r>
              <a:rPr 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F48249"/>
                </a:solidFill>
                <a:effectLst/>
                <a:latin typeface="Calibri" panose="020F0502020204030204" pitchFamily="34" charset="0"/>
              </a:rPr>
              <a:t>ref=</a:t>
            </a:r>
            <a:r>
              <a:rPr lang="en-US" sz="2400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US" sz="2400" dirty="0" err="1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p:egibbon.wjh</a:t>
            </a:r>
            <a:r>
              <a:rPr lang="en-US" sz="2400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" </a:t>
            </a:r>
            <a:r>
              <a:rPr lang="en-US" sz="2400" dirty="0">
                <a:effectLst/>
                <a:latin typeface="Calibri" panose="020F0502020204030204" pitchFamily="34" charset="0"/>
              </a:rPr>
              <a:t>&gt;Gibbon lately, who is certainly a very elegant and learned writer…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C6FA9-FA3C-3242-B5AA-B404EB016D1A}"/>
              </a:ext>
            </a:extLst>
          </p:cNvPr>
          <p:cNvSpPr txBox="1"/>
          <p:nvPr/>
        </p:nvSpPr>
        <p:spPr>
          <a:xfrm>
            <a:off x="457200" y="457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Full text 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7A431-4D44-AE41-8571-FBAF9FF081C5}"/>
              </a:ext>
            </a:extLst>
          </p:cNvPr>
          <p:cNvSpPr txBox="1"/>
          <p:nvPr/>
        </p:nvSpPr>
        <p:spPr>
          <a:xfrm>
            <a:off x="5257800" y="1371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Bibliography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F22C4-7585-A047-8B0B-47071656EBDA}"/>
              </a:ext>
            </a:extLst>
          </p:cNvPr>
          <p:cNvSpPr txBox="1"/>
          <p:nvPr/>
        </p:nvSpPr>
        <p:spPr>
          <a:xfrm>
            <a:off x="4800600" y="46598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Personography</a:t>
            </a:r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67F82D09-0AC5-0F4A-9CB4-E493DF2B0401}"/>
              </a:ext>
            </a:extLst>
          </p:cNvPr>
          <p:cNvSpPr/>
          <p:nvPr/>
        </p:nvSpPr>
        <p:spPr bwMode="auto">
          <a:xfrm>
            <a:off x="4778991" y="1828800"/>
            <a:ext cx="4212609" cy="8382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</a:rPr>
              <a:t>&lt;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biblStruct</a:t>
            </a:r>
            <a:r>
              <a:rPr lang="en-US" sz="2400" dirty="0">
                <a:effectLst/>
                <a:latin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xml:id</a:t>
            </a:r>
            <a:r>
              <a:rPr lang="en-US" sz="2400" dirty="0">
                <a:solidFill>
                  <a:srgbClr val="FF7F3F"/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sz="2400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"IT00659"</a:t>
            </a:r>
            <a:r>
              <a:rPr lang="en-US" sz="2400" dirty="0">
                <a:effectLst/>
                <a:latin typeface="Calibri" panose="020F0502020204030204" pitchFamily="34" charset="0"/>
              </a:rPr>
              <a:t>&gt;</a:t>
            </a:r>
            <a:r>
              <a:rPr lang="en-US" sz="2400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BFC19600-62B4-2F42-B0D3-C95BE988FDFF}"/>
              </a:ext>
            </a:extLst>
          </p:cNvPr>
          <p:cNvSpPr/>
          <p:nvPr/>
        </p:nvSpPr>
        <p:spPr bwMode="auto">
          <a:xfrm>
            <a:off x="4778991" y="5181600"/>
            <a:ext cx="4212609" cy="8382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</a:rPr>
              <a:t>&lt;person </a:t>
            </a:r>
            <a:r>
              <a:rPr lang="en-US" sz="2400" dirty="0" err="1">
                <a:effectLst/>
                <a:latin typeface="Calibri" panose="020F0502020204030204" pitchFamily="34" charset="0"/>
              </a:rPr>
              <a:t>xml:id</a:t>
            </a:r>
            <a:r>
              <a:rPr lang="en-US" sz="2400" dirty="0">
                <a:solidFill>
                  <a:srgbClr val="FF7F3F"/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sz="2400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US" sz="2400" dirty="0" err="1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egibbon.wj</a:t>
            </a:r>
            <a:r>
              <a:rPr lang="en-US" sz="2400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en-US" sz="2400" dirty="0">
                <a:effectLst/>
                <a:latin typeface="Calibri" panose="020F0502020204030204" pitchFamily="34" charset="0"/>
              </a:rPr>
              <a:t>&gt;</a:t>
            </a:r>
            <a:r>
              <a:rPr lang="en-US" sz="2400" dirty="0">
                <a:solidFill>
                  <a:srgbClr val="993300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C6A95-B1BE-0247-91DB-D616E90909F5}"/>
              </a:ext>
            </a:extLst>
          </p:cNvPr>
          <p:cNvCxnSpPr>
            <a:cxnSpLocks/>
          </p:cNvCxnSpPr>
          <p:nvPr/>
        </p:nvCxnSpPr>
        <p:spPr bwMode="auto">
          <a:xfrm>
            <a:off x="2819400" y="1535668"/>
            <a:ext cx="4724400" cy="369332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686943-AB18-B54E-A2D9-916C931FF34A}"/>
              </a:ext>
            </a:extLst>
          </p:cNvPr>
          <p:cNvCxnSpPr>
            <a:cxnSpLocks/>
          </p:cNvCxnSpPr>
          <p:nvPr/>
        </p:nvCxnSpPr>
        <p:spPr bwMode="auto">
          <a:xfrm>
            <a:off x="2667000" y="3036332"/>
            <a:ext cx="5029200" cy="2069069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20706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9A9B3-9CD6-6E46-9205-13AA712E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allusion: </a:t>
            </a:r>
            <a:r>
              <a:rPr lang="en-US" sz="1800" dirty="0">
                <a:effectLst/>
                <a:latin typeface="Calibri" panose="020F0502020204030204" pitchFamily="34" charset="0"/>
              </a:rPr>
              <a:t>An implied or indirect, but deliberate, reference to another text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err="1">
                <a:effectLst/>
                <a:latin typeface="Calibri" panose="020F0502020204030204" pitchFamily="34" charset="0"/>
              </a:rPr>
              <a:t>dialogic_reference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: </a:t>
            </a:r>
            <a:r>
              <a:rPr lang="en-US" sz="1800" dirty="0">
                <a:effectLst/>
                <a:latin typeface="Calibri" panose="020F0502020204030204" pitchFamily="34" charset="0"/>
              </a:rPr>
              <a:t>Dialogue or direct address to authors or source material, or commentary on both in the form of debate, argument, or pondering/musing; or placement of authors in dialogue with each other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distillation: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synthesis of materials from a text or set of texts; may include direct quotation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err="1">
                <a:effectLst/>
                <a:latin typeface="Calibri" panose="020F0502020204030204" pitchFamily="34" charset="0"/>
              </a:rPr>
              <a:t>intertextual_echo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: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reproduction of ideas from another text or set of texts; a key distinction here is that the reproduction is not clear or specific enough to be identified as another form of intertextual gesture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paraphrase: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summary or representation of the meaning and content of material from another text that may or may not include some direct quotation of the original language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err="1">
                <a:effectLst/>
                <a:latin typeface="Calibri" panose="020F0502020204030204" pitchFamily="34" charset="0"/>
              </a:rPr>
              <a:t>reading_reference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: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mention of having read or otherwise engaged with another text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reference: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mention, typically brief, of material from another text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repurposing: </a:t>
            </a:r>
            <a:r>
              <a:rPr lang="en-US" sz="1800" dirty="0">
                <a:effectLst/>
                <a:latin typeface="Calibri" panose="020F0502020204030204" pitchFamily="34" charset="0"/>
              </a:rPr>
              <a:t>A representation of material from another text that deliberately changes the meaning of the original</a:t>
            </a:r>
            <a:br>
              <a:rPr lang="en-US" sz="1800" dirty="0">
                <a:effectLst/>
                <a:latin typeface="Calibri" panose="020F0502020204030204" pitchFamily="34" charset="0"/>
              </a:rPr>
            </a:b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282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5517-11C1-334F-ACBE-AEA5C66B3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2400" dirty="0" err="1">
                <a:solidFill>
                  <a:srgbClr val="000096"/>
                </a:solidFill>
                <a:effectLst/>
                <a:latin typeface="Helvetica" pitchFamily="2" charset="0"/>
              </a:rPr>
              <a:t>itg</a:t>
            </a:r>
            <a:r>
              <a:rPr lang="en-US" sz="24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2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400" dirty="0" err="1">
                <a:solidFill>
                  <a:srgbClr val="993300"/>
                </a:solidFill>
                <a:effectLst/>
                <a:latin typeface="Helvetica" pitchFamily="2" charset="0"/>
              </a:rPr>
              <a:t>dialogic_reference</a:t>
            </a:r>
            <a:r>
              <a:rPr lang="en-US" sz="24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400" dirty="0">
                <a:solidFill>
                  <a:srgbClr val="F5844C"/>
                </a:solidFill>
                <a:effectLst/>
                <a:latin typeface="Helvetica" pitchFamily="2" charset="0"/>
              </a:rPr>
              <a:t> source</a:t>
            </a:r>
            <a:r>
              <a:rPr lang="en-US" sz="2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993300"/>
                </a:solidFill>
                <a:effectLst/>
                <a:latin typeface="Helvetica" pitchFamily="2" charset="0"/>
              </a:rPr>
              <a:t>"b:IT55555 b:IT50072"</a:t>
            </a:r>
            <a:r>
              <a:rPr lang="en-US" sz="24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   </a:t>
            </a:r>
            <a:r>
              <a:rPr lang="en-US" sz="2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2400" dirty="0" err="1">
                <a:solidFill>
                  <a:srgbClr val="000096"/>
                </a:solidFill>
                <a:effectLst/>
                <a:latin typeface="Helvetica" pitchFamily="2" charset="0"/>
              </a:rPr>
              <a:t>itg</a:t>
            </a:r>
            <a:r>
              <a:rPr lang="en-US" sz="24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2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400" dirty="0" err="1">
                <a:solidFill>
                  <a:srgbClr val="993300"/>
                </a:solidFill>
                <a:effectLst/>
                <a:latin typeface="Helvetica" pitchFamily="2" charset="0"/>
              </a:rPr>
              <a:t>reading_reference</a:t>
            </a:r>
            <a:r>
              <a:rPr lang="en-US" sz="24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2400" dirty="0">
                <a:solidFill>
                  <a:srgbClr val="F5844C"/>
                </a:solidFill>
                <a:effectLst/>
                <a:latin typeface="Helvetica" pitchFamily="2" charset="0"/>
              </a:rPr>
              <a:t> source</a:t>
            </a:r>
            <a:r>
              <a:rPr lang="en-US" sz="2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993300"/>
                </a:solidFill>
                <a:effectLst/>
                <a:latin typeface="Helvetica" pitchFamily="2" charset="0"/>
              </a:rPr>
              <a:t>"b:IT55555"</a:t>
            </a:r>
            <a:r>
              <a:rPr lang="en-US" sz="24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2400" dirty="0">
                <a:effectLst/>
                <a:latin typeface="Helvetica" pitchFamily="2" charset="0"/>
              </a:rPr>
              <a:t>I have 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     been these some days reading a little portion of scripture 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     with attention</a:t>
            </a:r>
            <a:r>
              <a:rPr lang="en-US" sz="2400" dirty="0">
                <a:solidFill>
                  <a:srgbClr val="000096"/>
                </a:solidFill>
                <a:effectLst/>
                <a:latin typeface="Helvetica" pitchFamily="2" charset="0"/>
              </a:rPr>
              <a:t>&lt;/</a:t>
            </a:r>
            <a:r>
              <a:rPr lang="en-US" sz="2400" dirty="0" err="1">
                <a:solidFill>
                  <a:srgbClr val="000096"/>
                </a:solidFill>
                <a:effectLst/>
                <a:latin typeface="Helvetica" pitchFamily="2" charset="0"/>
              </a:rPr>
              <a:t>itg</a:t>
            </a:r>
            <a:r>
              <a:rPr lang="en-US" sz="24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— Can I ever forget the eternal consequence of love </a:t>
            </a:r>
            <a:r>
              <a:rPr lang="en-US" sz="2400" dirty="0">
                <a:solidFill>
                  <a:srgbClr val="969600"/>
                </a:solidFill>
                <a:effectLst/>
                <a:latin typeface="Helvetica" pitchFamily="2" charset="0"/>
              </a:rPr>
              <a:t>&amp;amp;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humility—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   </a:t>
            </a:r>
            <a:r>
              <a:rPr lang="en-US" sz="2400" dirty="0">
                <a:solidFill>
                  <a:srgbClr val="000096"/>
                </a:solidFill>
                <a:effectLst/>
                <a:latin typeface="Helvetica" pitchFamily="2" charset="0"/>
              </a:rPr>
              <a:t>&lt;quote</a:t>
            </a:r>
            <a:r>
              <a:rPr lang="en-US" sz="24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2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993300"/>
                </a:solidFill>
                <a:effectLst/>
                <a:latin typeface="Helvetica" pitchFamily="2" charset="0"/>
              </a:rPr>
              <a:t>"misquotation"</a:t>
            </a:r>
            <a:r>
              <a:rPr lang="en-US" sz="2400" dirty="0">
                <a:solidFill>
                  <a:srgbClr val="F5844C"/>
                </a:solidFill>
                <a:effectLst/>
                <a:latin typeface="Helvetica" pitchFamily="2" charset="0"/>
              </a:rPr>
              <a:t> source</a:t>
            </a:r>
            <a:r>
              <a:rPr lang="en-US" sz="2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400" dirty="0">
                <a:solidFill>
                  <a:srgbClr val="993300"/>
                </a:solidFill>
                <a:effectLst/>
                <a:latin typeface="Helvetica" pitchFamily="2" charset="0"/>
              </a:rPr>
              <a:t>"b:IT50072"</a:t>
            </a:r>
            <a:r>
              <a:rPr lang="en-US" sz="24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       rather may my right hand forget her use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   </a:t>
            </a:r>
            <a:r>
              <a:rPr lang="en-US" sz="2400" dirty="0">
                <a:solidFill>
                  <a:srgbClr val="000096"/>
                </a:solidFill>
                <a:effectLst/>
                <a:latin typeface="Helvetica" pitchFamily="2" charset="0"/>
              </a:rPr>
              <a:t>&lt;/quote&gt;</a:t>
            </a:r>
            <a:r>
              <a:rPr lang="en-US" sz="2400" dirty="0">
                <a:effectLst/>
                <a:latin typeface="Helvetica" pitchFamily="2" charset="0"/>
              </a:rPr>
              <a:t>. 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I last night practiced anew on the latter—with success to the happiness of others I hope.</a:t>
            </a: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solidFill>
                  <a:srgbClr val="000096"/>
                </a:solidFill>
                <a:effectLst/>
                <a:latin typeface="Helvetica" pitchFamily="2" charset="0"/>
              </a:rPr>
              <a:t>&lt;/</a:t>
            </a:r>
            <a:r>
              <a:rPr lang="en-US" sz="2400" dirty="0" err="1">
                <a:solidFill>
                  <a:srgbClr val="000096"/>
                </a:solidFill>
                <a:effectLst/>
                <a:latin typeface="Helvetica" pitchFamily="2" charset="0"/>
              </a:rPr>
              <a:t>itg</a:t>
            </a:r>
            <a:r>
              <a:rPr lang="en-US" sz="24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endParaRPr lang="en-US" sz="2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42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1F49B74-B7E2-834F-8EA2-986FD8813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91"/>
          <a:stretch/>
        </p:blipFill>
        <p:spPr>
          <a:xfrm>
            <a:off x="20" y="10"/>
            <a:ext cx="9143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375954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3061F72-2717-83F6-4A24-ABF6E2BC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r>
              <a:rPr lang="en-US" dirty="0"/>
              <a:t>Intertextual references in Mary Moody Emerson’s Almanacks</a:t>
            </a:r>
          </a:p>
        </p:txBody>
      </p:sp>
      <p:pic>
        <p:nvPicPr>
          <p:cNvPr id="5" name="Content Placeholder 4" descr="A picture containing screenshot, text, diagram, design&#10;&#10;Description automatically generated">
            <a:extLst>
              <a:ext uri="{FF2B5EF4-FFF2-40B4-BE49-F238E27FC236}">
                <a16:creationId xmlns:a16="http://schemas.microsoft.com/office/drawing/2014/main" id="{E719C5FC-8145-7A4E-9614-1749F4D8F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9652" y="0"/>
            <a:ext cx="4787600" cy="6863945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4CBEFF-E826-0031-88B7-F1C976316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By genre</a:t>
            </a:r>
          </a:p>
        </p:txBody>
      </p:sp>
    </p:spTree>
    <p:extLst>
      <p:ext uri="{BB962C8B-B14F-4D97-AF65-F5344CB8AC3E}">
        <p14:creationId xmlns:p14="http://schemas.microsoft.com/office/powerpoint/2010/main" val="2698546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14BF51F-A39C-3FFB-2D58-B4330485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/>
          <a:p>
            <a:r>
              <a:rPr lang="en-US" dirty="0"/>
              <a:t>Intertextual references in Mary Moody Emerson’s Almanacks</a:t>
            </a:r>
          </a:p>
        </p:txBody>
      </p:sp>
      <p:pic>
        <p:nvPicPr>
          <p:cNvPr id="6" name="Content Placeholder 5" descr="A picture containing screenshot, colorfulness, text&#10;&#10;Description automatically generated">
            <a:extLst>
              <a:ext uri="{FF2B5EF4-FFF2-40B4-BE49-F238E27FC236}">
                <a16:creationId xmlns:a16="http://schemas.microsoft.com/office/drawing/2014/main" id="{9C09642F-29DD-DB44-A3C1-AACE753E2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289" y="273050"/>
            <a:ext cx="5627711" cy="6253015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570C56-D1B4-C23E-2DE9-6C96D8DA4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/>
          <a:p>
            <a:r>
              <a:rPr lang="en-US" sz="2000" dirty="0"/>
              <a:t>Mapping the genre of the referenced text to the type of intertextual gesture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97CAD-2B5F-374B-A1AC-B9571028C093}"/>
              </a:ext>
            </a:extLst>
          </p:cNvPr>
          <p:cNvSpPr txBox="1"/>
          <p:nvPr/>
        </p:nvSpPr>
        <p:spPr>
          <a:xfrm>
            <a:off x="3465513" y="2389769"/>
            <a:ext cx="1203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badi MT Condensed Light" panose="020B0306030101010103" pitchFamily="34" charset="77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8314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web page&#10;&#10;Description automatically generated with medium confidence">
            <a:extLst>
              <a:ext uri="{FF2B5EF4-FFF2-40B4-BE49-F238E27FC236}">
                <a16:creationId xmlns:a16="http://schemas.microsoft.com/office/drawing/2014/main" id="{6115AFC1-C59C-9D4B-8A3E-8E2A36E34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05" y="4004"/>
            <a:ext cx="8046591" cy="6853996"/>
          </a:xfrm>
        </p:spPr>
      </p:pic>
    </p:spTree>
    <p:extLst>
      <p:ext uri="{BB962C8B-B14F-4D97-AF65-F5344CB8AC3E}">
        <p14:creationId xmlns:p14="http://schemas.microsoft.com/office/powerpoint/2010/main" val="279432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516D02-BF84-9240-8692-A3BB96CA2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88" y="717686"/>
            <a:ext cx="8963025" cy="5422629"/>
          </a:xfrm>
          <a:noFill/>
        </p:spPr>
      </p:pic>
    </p:spTree>
    <p:extLst>
      <p:ext uri="{BB962C8B-B14F-4D97-AF65-F5344CB8AC3E}">
        <p14:creationId xmlns:p14="http://schemas.microsoft.com/office/powerpoint/2010/main" val="39164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15AFC1-C59C-9D4B-8A3E-8E2A36E34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93405" y="169369"/>
            <a:ext cx="8046591" cy="6523266"/>
          </a:xfrm>
        </p:spPr>
      </p:pic>
    </p:spTree>
    <p:extLst>
      <p:ext uri="{BB962C8B-B14F-4D97-AF65-F5344CB8AC3E}">
        <p14:creationId xmlns:p14="http://schemas.microsoft.com/office/powerpoint/2010/main" val="2512632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04E9B324-B5CC-E04F-95A9-1BDCB803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47" y="297712"/>
            <a:ext cx="3411200" cy="59611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BFC92EA-2ED5-8C4D-BFB4-200664D2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954" y="2554842"/>
            <a:ext cx="3381046" cy="4122405"/>
          </a:xfrm>
          <a:prstGeom prst="rect">
            <a:avLst/>
          </a:prstGeom>
        </p:spPr>
      </p:pic>
      <p:pic>
        <p:nvPicPr>
          <p:cNvPr id="10" name="Picture 9" descr="A screenshot of a cellphone&#10;&#10;Description automatically generated with medium confidence">
            <a:extLst>
              <a:ext uri="{FF2B5EF4-FFF2-40B4-BE49-F238E27FC236}">
                <a16:creationId xmlns:a16="http://schemas.microsoft.com/office/drawing/2014/main" id="{65CC9495-8076-8E48-9778-C41F0F7BD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486426" cy="47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2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15AFC1-C59C-9D4B-8A3E-8E2A36E34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6861" y="169369"/>
            <a:ext cx="7979679" cy="6523266"/>
          </a:xfrm>
        </p:spPr>
      </p:pic>
    </p:spTree>
    <p:extLst>
      <p:ext uri="{BB962C8B-B14F-4D97-AF65-F5344CB8AC3E}">
        <p14:creationId xmlns:p14="http://schemas.microsoft.com/office/powerpoint/2010/main" val="176563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FC2C302D-0C20-BD46-AB4B-8DC0CE590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55" y="8823"/>
            <a:ext cx="2315158" cy="5853113"/>
          </a:xfr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9717F7-04FD-564F-B8BE-6FE17600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30" y="680484"/>
            <a:ext cx="2846313" cy="3317358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8D4291F7-9F59-064A-9C4A-42D6181A7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513" y="19456"/>
            <a:ext cx="2735494" cy="68580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E597BC4-31C7-1A40-8560-566D8F57E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684" y="19456"/>
            <a:ext cx="2516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87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screenshot, number, parallel&#10;&#10;Description automatically generated">
            <a:extLst>
              <a:ext uri="{FF2B5EF4-FFF2-40B4-BE49-F238E27FC236}">
                <a16:creationId xmlns:a16="http://schemas.microsoft.com/office/drawing/2014/main" id="{E54AE525-554E-7444-BC66-23791D913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59" r="77544" b="46648"/>
          <a:stretch/>
        </p:blipFill>
        <p:spPr>
          <a:xfrm>
            <a:off x="5323324" y="5198928"/>
            <a:ext cx="2757420" cy="1350728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0DAA22-688B-D442-9EDB-0E19D1EEC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572000" cy="3518898"/>
          </a:xfr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A6D87BE-D0F6-0B4D-B8A6-B8585EA82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777" y="488814"/>
            <a:ext cx="4710223" cy="4321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A0B4865-D1B4-1747-B204-4601CBB88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67463"/>
            <a:ext cx="5018963" cy="22515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EB847BB-72F5-0D47-93F0-6BAC13C54EB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0940" y="1307805"/>
            <a:ext cx="2573079" cy="1681441"/>
          </a:xfrm>
          <a:prstGeom prst="curvedConnector3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084C94C4-BFD5-7A40-88FE-FF526BE92E3D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2009554" y="2322807"/>
            <a:ext cx="4763389" cy="3556997"/>
          </a:xfrm>
          <a:prstGeom prst="curvedConnector3">
            <a:avLst>
              <a:gd name="adj1" fmla="val 65179"/>
            </a:avLst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AAEC4D2A-121A-2146-B82D-86D900E9A46A}"/>
              </a:ext>
            </a:extLst>
          </p:cNvPr>
          <p:cNvCxnSpPr>
            <a:cxnSpLocks/>
          </p:cNvCxnSpPr>
          <p:nvPr/>
        </p:nvCxnSpPr>
        <p:spPr bwMode="auto">
          <a:xfrm>
            <a:off x="1892404" y="5986130"/>
            <a:ext cx="3955503" cy="131876"/>
          </a:xfrm>
          <a:prstGeom prst="curvedConnector3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30247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04F4412-C849-B440-8E15-D6F48B8D7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793665" cy="3336718"/>
          </a:xfrm>
        </p:spPr>
      </p:pic>
      <p:pic>
        <p:nvPicPr>
          <p:cNvPr id="8" name="Picture 7" descr="A picture containing text, screenshot, circle, font&#10;&#10;Description automatically generated">
            <a:extLst>
              <a:ext uri="{FF2B5EF4-FFF2-40B4-BE49-F238E27FC236}">
                <a16:creationId xmlns:a16="http://schemas.microsoft.com/office/drawing/2014/main" id="{E57BC9A6-7FFC-9C4D-A35A-5A9E8F20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0" y="3535676"/>
            <a:ext cx="4042323" cy="3083408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192ED9DC-E29B-874C-971C-E5E3583D4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874" y="3535676"/>
            <a:ext cx="4771752" cy="3083408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47F8661F-2AF0-804D-8455-E7532EB179A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1238694" y="2216888"/>
            <a:ext cx="1839433" cy="1041991"/>
          </a:xfrm>
          <a:prstGeom prst="curvedConnector3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CB4720F-D5E0-794D-B553-9C9948185DD2}"/>
              </a:ext>
            </a:extLst>
          </p:cNvPr>
          <p:cNvCxnSpPr>
            <a:cxnSpLocks/>
          </p:cNvCxnSpPr>
          <p:nvPr/>
        </p:nvCxnSpPr>
        <p:spPr bwMode="auto">
          <a:xfrm>
            <a:off x="3285463" y="2732570"/>
            <a:ext cx="1286536" cy="1127049"/>
          </a:xfrm>
          <a:prstGeom prst="curvedConnector3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9065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1C07AA-0DD9-AD49-B41F-B7329BE89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510366"/>
            <a:ext cx="9134400" cy="5911702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AAA2D9B-3283-CD4D-B278-E7587A093C35}"/>
              </a:ext>
            </a:extLst>
          </p:cNvPr>
          <p:cNvSpPr/>
          <p:nvPr/>
        </p:nvSpPr>
        <p:spPr bwMode="auto">
          <a:xfrm>
            <a:off x="148856" y="3604437"/>
            <a:ext cx="1371600" cy="616689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F4D94C-84CC-C24C-9A2E-FDE1ED8FDCBB}"/>
              </a:ext>
            </a:extLst>
          </p:cNvPr>
          <p:cNvSpPr/>
          <p:nvPr/>
        </p:nvSpPr>
        <p:spPr bwMode="auto">
          <a:xfrm>
            <a:off x="141761" y="4968947"/>
            <a:ext cx="1371600" cy="616689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A4E271-12C5-E649-B0CC-C6C2B8A0849A}"/>
              </a:ext>
            </a:extLst>
          </p:cNvPr>
          <p:cNvSpPr/>
          <p:nvPr/>
        </p:nvSpPr>
        <p:spPr bwMode="auto">
          <a:xfrm>
            <a:off x="4004934" y="4908690"/>
            <a:ext cx="1832341" cy="1226287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4567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0AC97995-1268-934F-B11D-BF7F544F5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66"/>
          <a:stretch/>
        </p:blipFill>
        <p:spPr>
          <a:xfrm>
            <a:off x="618387" y="584882"/>
            <a:ext cx="2393138" cy="1295400"/>
          </a:xfrm>
        </p:spPr>
      </p:pic>
      <p:pic>
        <p:nvPicPr>
          <p:cNvPr id="9" name="Picture 8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3DFEF20F-2582-B140-AA6D-15A512A6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50" y="3121800"/>
            <a:ext cx="2476500" cy="914400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843882A-C143-7342-A12E-041589637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750" y="4392020"/>
            <a:ext cx="2476500" cy="850900"/>
          </a:xfrm>
          <a:prstGeom prst="rect">
            <a:avLst/>
          </a:prstGeom>
        </p:spPr>
      </p:pic>
      <p:pic>
        <p:nvPicPr>
          <p:cNvPr id="15" name="Picture 14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70DFEC5A-CDC6-1942-8473-C2D741C86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780" y="2499500"/>
            <a:ext cx="2476500" cy="1536700"/>
          </a:xfrm>
          <a:prstGeom prst="rect">
            <a:avLst/>
          </a:prstGeom>
        </p:spPr>
      </p:pic>
      <p:pic>
        <p:nvPicPr>
          <p:cNvPr id="17" name="Picture 16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ADEAB494-5706-F04B-94C9-C14C04B50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780" y="584882"/>
            <a:ext cx="2476500" cy="1536700"/>
          </a:xfrm>
          <a:prstGeom prst="rect">
            <a:avLst/>
          </a:prstGeom>
        </p:spPr>
      </p:pic>
      <p:pic>
        <p:nvPicPr>
          <p:cNvPr id="19" name="Picture 18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4F590B83-B066-6941-90E0-29E94E93D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7" y="4647350"/>
            <a:ext cx="2476500" cy="1765300"/>
          </a:xfrm>
          <a:prstGeom prst="rect">
            <a:avLst/>
          </a:prstGeom>
        </p:spPr>
      </p:pic>
      <p:pic>
        <p:nvPicPr>
          <p:cNvPr id="21" name="Picture 20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4586A36C-629A-2848-A99A-A3C4F4D30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87" y="2070800"/>
            <a:ext cx="2476500" cy="2451100"/>
          </a:xfrm>
          <a:prstGeom prst="rect">
            <a:avLst/>
          </a:prstGeom>
        </p:spPr>
      </p:pic>
      <p:pic>
        <p:nvPicPr>
          <p:cNvPr id="23" name="Picture 22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945BF951-E89A-CE45-8757-1FAF853E0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750" y="584882"/>
            <a:ext cx="2476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32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60BA21C4-B4ED-B045-B30F-CA68D6C84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111750" cy="1999875"/>
          </a:xfrm>
        </p:spPr>
      </p:pic>
      <p:pic>
        <p:nvPicPr>
          <p:cNvPr id="8" name="Picture 7" descr="A picture containing text, font, letter, screenshot&#10;&#10;Description automatically generated">
            <a:extLst>
              <a:ext uri="{FF2B5EF4-FFF2-40B4-BE49-F238E27FC236}">
                <a16:creationId xmlns:a16="http://schemas.microsoft.com/office/drawing/2014/main" id="{38B6BB7F-FFF6-C642-A3F3-6D0EB7510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12"/>
          <a:stretch/>
        </p:blipFill>
        <p:spPr>
          <a:xfrm>
            <a:off x="3486150" y="1132368"/>
            <a:ext cx="5657850" cy="572563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5213E59-5FEE-9C42-9BCA-D6FB12D5B6B7}"/>
              </a:ext>
            </a:extLst>
          </p:cNvPr>
          <p:cNvSpPr/>
          <p:nvPr/>
        </p:nvSpPr>
        <p:spPr bwMode="auto">
          <a:xfrm>
            <a:off x="829339" y="1415085"/>
            <a:ext cx="733647" cy="616689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5E0FE94-7717-864A-B84B-B21DC05BA111}"/>
              </a:ext>
            </a:extLst>
          </p:cNvPr>
          <p:cNvCxnSpPr>
            <a:cxnSpLocks/>
          </p:cNvCxnSpPr>
          <p:nvPr/>
        </p:nvCxnSpPr>
        <p:spPr bwMode="auto">
          <a:xfrm>
            <a:off x="1562986" y="1723429"/>
            <a:ext cx="1923164" cy="1211157"/>
          </a:xfrm>
          <a:prstGeom prst="curvedConnector3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97290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D808A7D-D3CB-974F-979F-3F7FADF5911B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-8766" y="1222744"/>
            <a:ext cx="9146286" cy="4253023"/>
          </a:xfrm>
          <a:noFill/>
        </p:spPr>
      </p:pic>
    </p:spTree>
    <p:extLst>
      <p:ext uri="{BB962C8B-B14F-4D97-AF65-F5344CB8AC3E}">
        <p14:creationId xmlns:p14="http://schemas.microsoft.com/office/powerpoint/2010/main" val="93497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516D02-BF84-9240-8692-A3BB96CA2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288376"/>
            <a:ext cx="9144000" cy="6281250"/>
          </a:xfrm>
          <a:noFill/>
        </p:spPr>
      </p:pic>
    </p:spTree>
    <p:extLst>
      <p:ext uri="{BB962C8B-B14F-4D97-AF65-F5344CB8AC3E}">
        <p14:creationId xmlns:p14="http://schemas.microsoft.com/office/powerpoint/2010/main" val="2280923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B8E8-A2DE-554D-9ACE-BF40DC4C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0"/>
            <a:ext cx="7772400" cy="11430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9451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6CCCF474-5E6E-BC49-B951-B05F685DA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8560" y="277123"/>
            <a:ext cx="4306307" cy="672204"/>
          </a:xfrm>
        </p:spPr>
      </p:pic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210DBC-6A83-B043-B18B-742D9400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634" y="4397916"/>
            <a:ext cx="3094012" cy="2137822"/>
          </a:xfrm>
          <a:prstGeom prst="rect">
            <a:avLst/>
          </a:prstGeom>
        </p:spPr>
      </p:pic>
      <p:pic>
        <p:nvPicPr>
          <p:cNvPr id="23" name="Picture 22" descr="A screenshot of a book&#10;&#10;Description automatically generated with medium confidence">
            <a:extLst>
              <a:ext uri="{FF2B5EF4-FFF2-40B4-BE49-F238E27FC236}">
                <a16:creationId xmlns:a16="http://schemas.microsoft.com/office/drawing/2014/main" id="{B910B266-0C71-B74E-B289-37537CCB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00" y="192030"/>
            <a:ext cx="2220101" cy="1998509"/>
          </a:xfrm>
          <a:prstGeom prst="rect">
            <a:avLst/>
          </a:prstGeom>
        </p:spPr>
      </p:pic>
      <p:pic>
        <p:nvPicPr>
          <p:cNvPr id="25" name="Picture 24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10CC2921-C34C-F143-8FAA-C490E32FA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00" y="4800637"/>
            <a:ext cx="3446723" cy="506029"/>
          </a:xfrm>
          <a:prstGeom prst="rect">
            <a:avLst/>
          </a:prstGeom>
        </p:spPr>
      </p:pic>
      <p:pic>
        <p:nvPicPr>
          <p:cNvPr id="27" name="Picture 26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82A29AD9-97EC-0143-B3CA-6E2A38B6E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1000798"/>
            <a:ext cx="2097985" cy="1817269"/>
          </a:xfrm>
          <a:prstGeom prst="rect">
            <a:avLst/>
          </a:prstGeom>
        </p:spPr>
      </p:pic>
      <p:pic>
        <p:nvPicPr>
          <p:cNvPr id="29" name="Picture 28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3F960FC8-BC52-3A46-8F7B-0550C3558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52" y="5565874"/>
            <a:ext cx="3639898" cy="567691"/>
          </a:xfrm>
          <a:prstGeom prst="rect">
            <a:avLst/>
          </a:prstGeom>
        </p:spPr>
      </p:pic>
      <p:pic>
        <p:nvPicPr>
          <p:cNvPr id="31" name="Picture 30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DF66303E-913F-6142-B5BB-2F40F7D08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2990850"/>
            <a:ext cx="584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0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040FCE07-7F7C-1F44-B060-B22EE302E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34" y="1121533"/>
            <a:ext cx="5842000" cy="876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236D8-177D-E144-AFA4-4E5A4D15A6EC}"/>
              </a:ext>
            </a:extLst>
          </p:cNvPr>
          <p:cNvSpPr txBox="1"/>
          <p:nvPr/>
        </p:nvSpPr>
        <p:spPr>
          <a:xfrm>
            <a:off x="691115" y="2509285"/>
            <a:ext cx="78574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Currently about 450 texts, roughly 1530-1850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Text by women, translated by women, co-authored by women, texts reporting women’s words, texts which circulated as being by a female author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Printed texts, with experimental exceptions</a:t>
            </a:r>
          </a:p>
        </p:txBody>
      </p:sp>
    </p:spTree>
    <p:extLst>
      <p:ext uri="{BB962C8B-B14F-4D97-AF65-F5344CB8AC3E}">
        <p14:creationId xmlns:p14="http://schemas.microsoft.com/office/powerpoint/2010/main" val="705717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5A6FA-76A4-2B4E-9A13-D8E6C55D5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428"/>
            <a:ext cx="9144000" cy="602157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&lt;text&gt;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       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&lt;pb</a:t>
            </a:r>
            <a:r>
              <a:rPr lang="en-US" sz="1400" dirty="0">
                <a:solidFill>
                  <a:srgbClr val="F5844C"/>
                </a:solidFill>
                <a:effectLst/>
                <a:latin typeface="Helvetica" pitchFamily="2" charset="0"/>
              </a:rPr>
              <a:t> n</a:t>
            </a:r>
            <a:r>
              <a:rPr lang="en-US" sz="1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"001"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       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&lt;milestone</a:t>
            </a:r>
            <a:r>
              <a:rPr lang="en-US" sz="1400" dirty="0">
                <a:solidFill>
                  <a:srgbClr val="F5844C"/>
                </a:solidFill>
                <a:effectLst/>
                <a:latin typeface="Helvetica" pitchFamily="2" charset="0"/>
              </a:rPr>
              <a:t> unit</a:t>
            </a:r>
            <a:r>
              <a:rPr lang="en-US" sz="1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"sig"</a:t>
            </a:r>
            <a:r>
              <a:rPr lang="en-US" sz="1400" dirty="0">
                <a:solidFill>
                  <a:srgbClr val="F5844C"/>
                </a:solidFill>
                <a:effectLst/>
                <a:latin typeface="Helvetica" pitchFamily="2" charset="0"/>
              </a:rPr>
              <a:t> n</a:t>
            </a:r>
            <a:r>
              <a:rPr lang="en-US" sz="1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"B1r"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       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&lt;body&gt;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         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&lt;div</a:t>
            </a:r>
            <a:r>
              <a:rPr lang="en-US" sz="1400" dirty="0">
                <a:solidFill>
                  <a:srgbClr val="F5844C"/>
                </a:solidFill>
                <a:effectLst/>
                <a:latin typeface="Helvetica" pitchFamily="2" charset="0"/>
              </a:rPr>
              <a:t> </a:t>
            </a:r>
            <a:r>
              <a:rPr lang="en-US" sz="1400" dirty="0" err="1">
                <a:solidFill>
                  <a:srgbClr val="F5844C"/>
                </a:solidFill>
                <a:effectLst/>
                <a:latin typeface="Helvetica" pitchFamily="2" charset="0"/>
              </a:rPr>
              <a:t>xml:id</a:t>
            </a:r>
            <a:r>
              <a:rPr lang="en-US" sz="1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"p01"</a:t>
            </a:r>
            <a:r>
              <a:rPr lang="en-US" sz="14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1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"poem"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           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&lt;head</a:t>
            </a:r>
            <a:r>
              <a:rPr lang="en-US" sz="1400" dirty="0">
                <a:solidFill>
                  <a:srgbClr val="F5844C"/>
                </a:solidFill>
                <a:effectLst/>
                <a:latin typeface="Helvetica" pitchFamily="2" charset="0"/>
              </a:rPr>
              <a:t> rend</a:t>
            </a:r>
            <a:r>
              <a:rPr lang="en-US" sz="1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"case(</a:t>
            </a:r>
            <a:r>
              <a:rPr lang="en-US" sz="1400" dirty="0" err="1">
                <a:solidFill>
                  <a:srgbClr val="993300"/>
                </a:solidFill>
                <a:effectLst/>
                <a:latin typeface="Helvetica" pitchFamily="2" charset="0"/>
              </a:rPr>
              <a:t>allcaps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)post(#rule)"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1400" dirty="0">
                <a:effectLst/>
                <a:latin typeface="Helvetica" pitchFamily="2" charset="0"/>
              </a:rPr>
              <a:t>Epistles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	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>
                <a:effectLst/>
                <a:latin typeface="Helvetica" pitchFamily="2" charset="0"/>
              </a:rPr>
              <a:t>on the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	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>
                <a:effectLst/>
                <a:latin typeface="Helvetica" pitchFamily="2" charset="0"/>
              </a:rPr>
              <a:t>Character and Condition of Women,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	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>
                <a:effectLst/>
                <a:latin typeface="Helvetica" pitchFamily="2" charset="0"/>
              </a:rPr>
              <a:t>in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	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>
                <a:effectLst/>
                <a:latin typeface="Helvetica" pitchFamily="2" charset="0"/>
              </a:rPr>
              <a:t>Various Ages and Nations.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&lt;/head&gt;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           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&lt;head</a:t>
            </a:r>
            <a:r>
              <a:rPr lang="en-US" sz="1400" dirty="0">
                <a:solidFill>
                  <a:srgbClr val="F5844C"/>
                </a:solidFill>
                <a:effectLst/>
                <a:latin typeface="Helvetica" pitchFamily="2" charset="0"/>
              </a:rPr>
              <a:t> rend</a:t>
            </a:r>
            <a:r>
              <a:rPr lang="en-US" sz="1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"case(</a:t>
            </a:r>
            <a:r>
              <a:rPr lang="en-US" sz="1400" dirty="0" err="1">
                <a:solidFill>
                  <a:srgbClr val="993300"/>
                </a:solidFill>
                <a:effectLst/>
                <a:latin typeface="Helvetica" pitchFamily="2" charset="0"/>
              </a:rPr>
              <a:t>allcaps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)"</a:t>
            </a:r>
            <a:r>
              <a:rPr lang="en-US" sz="14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1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"sub"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1400" dirty="0">
                <a:effectLst/>
                <a:latin typeface="Helvetica" pitchFamily="2" charset="0"/>
              </a:rPr>
              <a:t>Epistle I.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&lt;/head&gt;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           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&lt;argument&gt;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             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&lt;head</a:t>
            </a:r>
            <a:r>
              <a:rPr lang="en-US" sz="1400" dirty="0">
                <a:solidFill>
                  <a:srgbClr val="F5844C"/>
                </a:solidFill>
                <a:effectLst/>
                <a:latin typeface="Helvetica" pitchFamily="2" charset="0"/>
              </a:rPr>
              <a:t> rend</a:t>
            </a:r>
            <a:r>
              <a:rPr lang="en-US" sz="1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"post(#rule)case(</a:t>
            </a:r>
            <a:r>
              <a:rPr lang="en-US" sz="1400" dirty="0" err="1">
                <a:solidFill>
                  <a:srgbClr val="993300"/>
                </a:solidFill>
                <a:effectLst/>
                <a:latin typeface="Helvetica" pitchFamily="2" charset="0"/>
              </a:rPr>
              <a:t>allcaps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)"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1400" dirty="0">
                <a:effectLst/>
                <a:latin typeface="Helvetica" pitchFamily="2" charset="0"/>
              </a:rPr>
              <a:t>Argument of Epistle I.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&lt;/head&gt;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             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&lt;p</a:t>
            </a:r>
            <a:r>
              <a:rPr lang="en-US" sz="1400" dirty="0">
                <a:solidFill>
                  <a:srgbClr val="F5844C"/>
                </a:solidFill>
                <a:effectLst/>
                <a:latin typeface="Helvetica" pitchFamily="2" charset="0"/>
              </a:rPr>
              <a:t> rend</a:t>
            </a:r>
            <a:r>
              <a:rPr lang="en-US" sz="1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"first-indent(-1)indent(0)"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1400" dirty="0">
                <a:effectLst/>
                <a:latin typeface="Helvetica" pitchFamily="2" charset="0"/>
              </a:rPr>
              <a:t>Subject proposed—the fame of man extended over 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	every period of life—that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       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>
                <a:effectLst/>
                <a:latin typeface="Helvetica" pitchFamily="2" charset="0"/>
              </a:rPr>
              <a:t>of woman transient as the beauty on which it is founded—Man renders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       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>
                <a:effectLst/>
                <a:latin typeface="Helvetica" pitchFamily="2" charset="0"/>
              </a:rPr>
              <a:t>her a trifler, then despises her, and makes war upon the sex with 	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&lt;persName&gt;</a:t>
            </a:r>
            <a:r>
              <a:rPr lang="en-US" sz="1400" dirty="0">
                <a:effectLst/>
                <a:latin typeface="Helvetica" pitchFamily="2" charset="0"/>
              </a:rPr>
              <a:t>Juvenal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&lt;/persName&gt;…&lt;/p&gt;&lt;/argument&gt;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       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>
                <a:effectLst/>
                <a:latin typeface="Helvetica" pitchFamily="2" charset="0"/>
              </a:rPr>
              <a:t>and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&lt;persName</a:t>
            </a:r>
            <a:r>
              <a:rPr lang="en-US" sz="1400" dirty="0">
                <a:solidFill>
                  <a:srgbClr val="F5844C"/>
                </a:solidFill>
                <a:effectLst/>
                <a:latin typeface="Helvetica" pitchFamily="2" charset="0"/>
              </a:rPr>
              <a:t> ref</a:t>
            </a:r>
            <a:r>
              <a:rPr lang="en-US" sz="14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1400" dirty="0" err="1">
                <a:solidFill>
                  <a:srgbClr val="993300"/>
                </a:solidFill>
                <a:effectLst/>
                <a:latin typeface="Helvetica" pitchFamily="2" charset="0"/>
              </a:rPr>
              <a:t>p:apope.xmo</a:t>
            </a:r>
            <a:r>
              <a:rPr lang="en-US" sz="1400" dirty="0">
                <a:solidFill>
                  <a:srgbClr val="993300"/>
                </a:solidFill>
                <a:effectLst/>
                <a:latin typeface="Helvetica" pitchFamily="2" charset="0"/>
              </a:rPr>
              <a:t>"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r>
              <a:rPr lang="en-US" sz="1400" dirty="0">
                <a:effectLst/>
                <a:latin typeface="Helvetica" pitchFamily="2" charset="0"/>
              </a:rPr>
              <a:t>Pope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&lt;/persName&gt;</a:t>
            </a:r>
            <a:r>
              <a:rPr lang="en-US" sz="1400" dirty="0">
                <a:effectLst/>
                <a:latin typeface="Helvetica" pitchFamily="2" charset="0"/>
              </a:rPr>
              <a:t>. A more impartial view of the 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	subject to be attempted.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       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>
                <a:effectLst/>
                <a:latin typeface="Helvetica" pitchFamily="2" charset="0"/>
              </a:rPr>
              <a:t>Weakness of woman, and her consequent subserviency. General view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       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>
                <a:effectLst/>
                <a:latin typeface="Helvetica" pitchFamily="2" charset="0"/>
              </a:rPr>
              <a:t>of various states of society undertaken. Birth of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&lt;persName&gt;</a:t>
            </a:r>
            <a:r>
              <a:rPr lang="en-US" sz="1400" dirty="0">
                <a:effectLst/>
                <a:latin typeface="Helvetica" pitchFamily="2" charset="0"/>
              </a:rPr>
              <a:t>Eve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&lt;/persName&gt;</a:t>
            </a:r>
            <a:r>
              <a:rPr lang="en-US" sz="1400" dirty="0">
                <a:effectLst/>
                <a:latin typeface="Helvetica" pitchFamily="2" charset="0"/>
              </a:rPr>
              <a:t>—Angels prophesy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       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>
                <a:effectLst/>
                <a:latin typeface="Helvetica" pitchFamily="2" charset="0"/>
              </a:rPr>
              <a:t>the doom of the sex—description of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&lt;persName&gt;</a:t>
            </a:r>
            <a:r>
              <a:rPr lang="en-US" sz="1400" dirty="0">
                <a:effectLst/>
                <a:latin typeface="Helvetica" pitchFamily="2" charset="0"/>
              </a:rPr>
              <a:t>Adam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&lt;/persName&gt;</a:t>
            </a:r>
            <a:r>
              <a:rPr lang="en-US" sz="1400" dirty="0">
                <a:effectLst/>
                <a:latin typeface="Helvetica" pitchFamily="2" charset="0"/>
              </a:rPr>
              <a:t> before he sees her—a joyless,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       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>
                <a:effectLst/>
                <a:latin typeface="Helvetica" pitchFamily="2" charset="0"/>
              </a:rPr>
              <a:t>hopeless, indolent creature. Meeting of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&lt;persName&gt;</a:t>
            </a:r>
            <a:r>
              <a:rPr lang="en-US" sz="1400" dirty="0">
                <a:effectLst/>
                <a:latin typeface="Helvetica" pitchFamily="2" charset="0"/>
              </a:rPr>
              <a:t>Adam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&lt;/persName&gt;</a:t>
            </a:r>
            <a:r>
              <a:rPr lang="en-US" sz="1400" dirty="0">
                <a:effectLst/>
                <a:latin typeface="Helvetica" pitchFamily="2" charset="0"/>
              </a:rPr>
              <a:t> and 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	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&lt;persName&gt;</a:t>
            </a:r>
            <a:r>
              <a:rPr lang="en-US" sz="1400" dirty="0">
                <a:effectLst/>
                <a:latin typeface="Helvetica" pitchFamily="2" charset="0"/>
              </a:rPr>
              <a:t>Eve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&lt;/persName&gt;</a:t>
            </a:r>
            <a:r>
              <a:rPr lang="en-US" sz="1400" dirty="0">
                <a:effectLst/>
                <a:latin typeface="Helvetica" pitchFamily="2" charset="0"/>
              </a:rPr>
              <a:t>—Change pro­-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       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 err="1">
                <a:effectLst/>
                <a:latin typeface="Helvetica" pitchFamily="2" charset="0"/>
              </a:rPr>
              <a:t>duced</a:t>
            </a:r>
            <a:r>
              <a:rPr lang="en-US" sz="1400" dirty="0">
                <a:effectLst/>
                <a:latin typeface="Helvetica" pitchFamily="2" charset="0"/>
              </a:rPr>
              <a:t> in both—their mutual happiness and primary equality. </a:t>
            </a:r>
            <a:r>
              <a:rPr lang="en-US" sz="1400" dirty="0" err="1">
                <a:effectLst/>
                <a:latin typeface="Helvetica" pitchFamily="2" charset="0"/>
              </a:rPr>
              <a:t>Reflec</a:t>
            </a:r>
            <a:r>
              <a:rPr lang="en-US" sz="1400" dirty="0">
                <a:effectLst/>
                <a:latin typeface="Helvetica" pitchFamily="2" charset="0"/>
              </a:rPr>
              <a:t>-­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       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1400" dirty="0" err="1">
                <a:solidFill>
                  <a:srgbClr val="000096"/>
                </a:solidFill>
                <a:effectLst/>
                <a:latin typeface="Helvetica" pitchFamily="2" charset="0"/>
              </a:rPr>
              <a:t>lb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/&gt;</a:t>
            </a:r>
            <a:r>
              <a:rPr lang="en-US" sz="1400" dirty="0" err="1">
                <a:effectLst/>
                <a:latin typeface="Helvetica" pitchFamily="2" charset="0"/>
              </a:rPr>
              <a:t>tions</a:t>
            </a:r>
            <a:r>
              <a:rPr lang="en-US" sz="1400" dirty="0">
                <a:effectLst/>
                <a:latin typeface="Helvetica" pitchFamily="2" charset="0"/>
              </a:rPr>
              <a:t>. Conclusion.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&lt;/p&gt;</a:t>
            </a:r>
            <a:br>
              <a:rPr lang="en-US" sz="1400" dirty="0">
                <a:effectLst/>
                <a:latin typeface="Helvetica" pitchFamily="2" charset="0"/>
              </a:rPr>
            </a:br>
            <a:r>
              <a:rPr lang="en-US" sz="1400" dirty="0">
                <a:effectLst/>
                <a:latin typeface="Helvetica" pitchFamily="2" charset="0"/>
              </a:rPr>
              <a:t>      </a:t>
            </a: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&lt;/argument&gt;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96"/>
                </a:solidFill>
                <a:latin typeface="Helvetica" pitchFamily="2" charset="0"/>
              </a:rPr>
              <a:t>   &lt;/div&gt;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 &lt;/b</a:t>
            </a:r>
            <a:r>
              <a:rPr lang="en-US" sz="1400" dirty="0">
                <a:solidFill>
                  <a:srgbClr val="000096"/>
                </a:solidFill>
                <a:latin typeface="Helvetica" pitchFamily="2" charset="0"/>
              </a:rPr>
              <a:t>ody&gt;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96"/>
                </a:solidFill>
                <a:effectLst/>
                <a:latin typeface="Helvetica" pitchFamily="2" charset="0"/>
              </a:rPr>
              <a:t>&lt;/text&gt;</a:t>
            </a:r>
            <a:endParaRPr lang="en-US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1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ded Corner 3">
            <a:extLst>
              <a:ext uri="{FF2B5EF4-FFF2-40B4-BE49-F238E27FC236}">
                <a16:creationId xmlns:a16="http://schemas.microsoft.com/office/drawing/2014/main" id="{BD2C208B-6542-7746-8188-D68891BFB769}"/>
              </a:ext>
            </a:extLst>
          </p:cNvPr>
          <p:cNvSpPr/>
          <p:nvPr/>
        </p:nvSpPr>
        <p:spPr bwMode="auto">
          <a:xfrm>
            <a:off x="523690" y="317849"/>
            <a:ext cx="871869" cy="118021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DECE1840-063A-9146-B692-E0E074603C0B}"/>
              </a:ext>
            </a:extLst>
          </p:cNvPr>
          <p:cNvSpPr/>
          <p:nvPr/>
        </p:nvSpPr>
        <p:spPr bwMode="auto">
          <a:xfrm>
            <a:off x="523689" y="4224675"/>
            <a:ext cx="871869" cy="118021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8B336432-5017-D34A-8260-F5CC77D454CA}"/>
              </a:ext>
            </a:extLst>
          </p:cNvPr>
          <p:cNvSpPr/>
          <p:nvPr/>
        </p:nvSpPr>
        <p:spPr bwMode="auto">
          <a:xfrm>
            <a:off x="3110232" y="4224675"/>
            <a:ext cx="871869" cy="118021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EBC4C393-D487-4541-BB6F-C4450C12807B}"/>
              </a:ext>
            </a:extLst>
          </p:cNvPr>
          <p:cNvSpPr/>
          <p:nvPr/>
        </p:nvSpPr>
        <p:spPr bwMode="auto">
          <a:xfrm>
            <a:off x="4811129" y="2534916"/>
            <a:ext cx="871869" cy="118021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ED03C356-9E57-8449-8148-62848C76AF7A}"/>
              </a:ext>
            </a:extLst>
          </p:cNvPr>
          <p:cNvSpPr/>
          <p:nvPr/>
        </p:nvSpPr>
        <p:spPr bwMode="auto">
          <a:xfrm>
            <a:off x="6113880" y="361507"/>
            <a:ext cx="871869" cy="118021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ヒラギノ角ゴ Pro W3" pitchFamily="-65" charset="-128"/>
              <a:cs typeface="ヒラギノ角ゴ Pro W3" pitchFamily="-65" charset="-12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4D22BB-0B1D-4B49-9086-CA30303403B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 bwMode="auto">
          <a:xfrm>
            <a:off x="1395559" y="907956"/>
            <a:ext cx="4718321" cy="436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5B598C-9A30-6A4D-B8B7-F9500D4F07B3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 bwMode="auto">
          <a:xfrm>
            <a:off x="1395559" y="907956"/>
            <a:ext cx="3851505" cy="1626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34849D-BB8A-9A48-A8CE-C165D6AA3FD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959625" y="1498063"/>
            <a:ext cx="2586542" cy="27266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B9EF3F-B688-EC48-AE29-B5D8EDD0B61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 bwMode="auto">
          <a:xfrm flipH="1">
            <a:off x="959624" y="1498063"/>
            <a:ext cx="1" cy="27266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359417E-8A49-CB46-B7C1-A2F4B7088B8D}"/>
              </a:ext>
            </a:extLst>
          </p:cNvPr>
          <p:cNvSpPr txBox="1"/>
          <p:nvPr/>
        </p:nvSpPr>
        <p:spPr>
          <a:xfrm>
            <a:off x="2651563" y="5847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Quote </a:t>
            </a:r>
          </a:p>
          <a:p>
            <a:pPr algn="ctr"/>
            <a:r>
              <a:rPr lang="en-US" dirty="0"/>
              <a:t>(admire? despise?)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34201E-623B-A549-AAFA-29220B1DFAE7}"/>
              </a:ext>
            </a:extLst>
          </p:cNvPr>
          <p:cNvSpPr txBox="1"/>
          <p:nvPr/>
        </p:nvSpPr>
        <p:spPr>
          <a:xfrm>
            <a:off x="2813063" y="1925873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Cite</a:t>
            </a:r>
          </a:p>
          <a:p>
            <a:pPr algn="ctr"/>
            <a:r>
              <a:rPr lang="en-US" dirty="0"/>
              <a:t>(agree? disagree?)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55897-8381-3F42-9FE1-C2478CEBD682}"/>
              </a:ext>
            </a:extLst>
          </p:cNvPr>
          <p:cNvSpPr txBox="1"/>
          <p:nvPr/>
        </p:nvSpPr>
        <p:spPr>
          <a:xfrm>
            <a:off x="1811140" y="3125023"/>
            <a:ext cx="3204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Remix</a:t>
            </a:r>
          </a:p>
          <a:p>
            <a:pPr algn="ctr"/>
            <a:r>
              <a:rPr lang="en-US" dirty="0"/>
              <a:t>(parody? expansion? appropriation?)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5CCBA1-BDCE-C843-9B27-AA8C1E50CF9B}"/>
              </a:ext>
            </a:extLst>
          </p:cNvPr>
          <p:cNvSpPr txBox="1"/>
          <p:nvPr/>
        </p:nvSpPr>
        <p:spPr>
          <a:xfrm>
            <a:off x="-146292" y="2736305"/>
            <a:ext cx="2294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Echo</a:t>
            </a:r>
          </a:p>
          <a:p>
            <a:pPr algn="ctr"/>
            <a:r>
              <a:rPr lang="en-US" dirty="0"/>
              <a:t>(intentional? unintentional?)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4D23A3-95BB-9745-9B56-A58477DBA52F}"/>
              </a:ext>
            </a:extLst>
          </p:cNvPr>
          <p:cNvSpPr txBox="1"/>
          <p:nvPr/>
        </p:nvSpPr>
        <p:spPr>
          <a:xfrm>
            <a:off x="4946981" y="4283327"/>
            <a:ext cx="3678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read…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“Shakespeare”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 Midsummer Night’s Dream”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“Mr. Pope’s edition of 1725”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BFE3D5-DD8B-1E46-A950-86D6C3FB7E0C}"/>
              </a:ext>
            </a:extLst>
          </p:cNvPr>
          <p:cNvSpPr txBox="1"/>
          <p:nvPr/>
        </p:nvSpPr>
        <p:spPr>
          <a:xfrm>
            <a:off x="4946981" y="3948234"/>
            <a:ext cx="351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Levels of textual abstraction</a:t>
            </a:r>
          </a:p>
        </p:txBody>
      </p:sp>
    </p:spTree>
    <p:extLst>
      <p:ext uri="{BB962C8B-B14F-4D97-AF65-F5344CB8AC3E}">
        <p14:creationId xmlns:p14="http://schemas.microsoft.com/office/powerpoint/2010/main" val="271843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88A9E-B035-584F-BBE7-E2744A13A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4670"/>
            <a:ext cx="9144000" cy="628384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&lt;div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"chapter"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&lt;head&gt;</a:t>
            </a:r>
            <a:r>
              <a:rPr lang="en-US" sz="2000" dirty="0">
                <a:effectLst/>
                <a:latin typeface="Helvetica" pitchFamily="2" charset="0"/>
              </a:rPr>
              <a:t>Evening Retrospection.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&lt;/head&gt;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&lt;epigraph&gt;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&lt;quote&gt;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&lt;lg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type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"poem"</a:t>
            </a:r>
            <a:r>
              <a:rPr lang="en-US" sz="2000" dirty="0">
                <a:solidFill>
                  <a:srgbClr val="F5844C"/>
                </a:solidFill>
                <a:effectLst/>
                <a:latin typeface="Helvetica" pitchFamily="2" charset="0"/>
              </a:rPr>
              <a:t> subtype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993300"/>
                </a:solidFill>
                <a:effectLst/>
                <a:latin typeface="Helvetica" pitchFamily="2" charset="0"/>
              </a:rPr>
              <a:t>"indeterminate"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&lt;l&gt;</a:t>
            </a:r>
            <a:r>
              <a:rPr lang="en-US" sz="2000" dirty="0">
                <a:effectLst/>
                <a:latin typeface="Helvetica" pitchFamily="2" charset="0"/>
              </a:rPr>
              <a:t>Did I this day for small or great,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&lt;/l&gt;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&lt;l&gt;</a:t>
            </a:r>
            <a:r>
              <a:rPr lang="en-US" sz="2000" dirty="0">
                <a:effectLst/>
                <a:latin typeface="Helvetica" pitchFamily="2" charset="0"/>
              </a:rPr>
              <a:t>My own pursuits forego,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&lt;/l&gt;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&lt;l&gt;</a:t>
            </a:r>
            <a:r>
              <a:rPr lang="en-US" sz="2000" dirty="0">
                <a:effectLst/>
                <a:latin typeface="Helvetica" pitchFamily="2" charset="0"/>
              </a:rPr>
              <a:t>To lighten by a feather's weight,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&lt;/l&gt;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&lt;l&gt;</a:t>
            </a:r>
            <a:r>
              <a:rPr lang="en-US" sz="2000" dirty="0">
                <a:effectLst/>
                <a:latin typeface="Helvetica" pitchFamily="2" charset="0"/>
              </a:rPr>
              <a:t>The mass of human woe?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&lt;/l&gt;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&lt;/lg&gt;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&lt;/quote&gt;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    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bibl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               &lt;author&gt;</a:t>
            </a:r>
            <a:b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</a:b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		&lt;persName&gt;</a:t>
            </a:r>
            <a:r>
              <a:rPr lang="en-US" sz="2000" dirty="0">
                <a:effectLst/>
                <a:latin typeface="Helvetica" pitchFamily="2" charset="0"/>
              </a:rPr>
              <a:t>Jane Taylor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&lt;/persName&gt;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96"/>
                </a:solidFill>
                <a:latin typeface="Helvetica" pitchFamily="2" charset="0"/>
              </a:rPr>
              <a:t>        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&lt;/author&gt;</a:t>
            </a:r>
            <a:r>
              <a:rPr lang="en-US" sz="2000" dirty="0">
                <a:effectLst/>
                <a:latin typeface="Helvetica" pitchFamily="2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96"/>
                </a:solidFill>
                <a:latin typeface="Helvetica" pitchFamily="2" charset="0"/>
              </a:rPr>
              <a:t>         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</a:t>
            </a:r>
            <a:r>
              <a:rPr lang="en-US" sz="2000" dirty="0" err="1">
                <a:solidFill>
                  <a:srgbClr val="000096"/>
                </a:solidFill>
                <a:effectLst/>
                <a:latin typeface="Helvetica" pitchFamily="2" charset="0"/>
              </a:rPr>
              <a:t>bibl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     </a:t>
            </a: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&lt;/epigraph&gt;</a:t>
            </a:r>
            <a:br>
              <a:rPr lang="en-US" sz="2000" dirty="0">
                <a:effectLst/>
                <a:latin typeface="Helvetica" pitchFamily="2" charset="0"/>
              </a:rPr>
            </a:br>
            <a:r>
              <a:rPr lang="en-US" sz="2000" dirty="0">
                <a:effectLst/>
                <a:latin typeface="Helvetica" pitchFamily="2" charset="0"/>
              </a:rPr>
              <a:t>[…]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96"/>
                </a:solidFill>
                <a:effectLst/>
                <a:latin typeface="Helvetica" pitchFamily="2" charset="0"/>
              </a:rPr>
              <a:t>&lt;/div&gt;</a:t>
            </a:r>
            <a:endParaRPr lang="en-US" sz="2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86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49265-6B37-4441-8752-21AA25FEA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78195"/>
            <a:ext cx="7772400" cy="5117805"/>
          </a:xfrm>
        </p:spPr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bibliography: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3,431 book-level work entries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942 chapter-level work entries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126 simple bibliographic entries (e.g. books of the bible). 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intertextual gestures: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11,787 quotations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5,692 titles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4,825 Biblical references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1,968 other bibliographic references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233 intertextual gestures in the files for our pilot commonplace book.</a:t>
            </a:r>
          </a:p>
        </p:txBody>
      </p:sp>
    </p:spTree>
    <p:extLst>
      <p:ext uri="{BB962C8B-B14F-4D97-AF65-F5344CB8AC3E}">
        <p14:creationId xmlns:p14="http://schemas.microsoft.com/office/powerpoint/2010/main" val="4122113934"/>
      </p:ext>
    </p:extLst>
  </p:cSld>
  <p:clrMapOvr>
    <a:masterClrMapping/>
  </p:clrMapOvr>
</p:sld>
</file>

<file path=ppt/theme/theme1.xml><?xml version="1.0" encoding="utf-8"?>
<a:theme xmlns:a="http://schemas.openxmlformats.org/drawingml/2006/main" name="CDS_slides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ヒラギノ角ゴ Pro W3" pitchFamily="-65" charset="-128"/>
            <a:cs typeface="ヒラギノ角ゴ Pro W3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ヒラギノ角ゴ Pro W3" pitchFamily="-65" charset="-128"/>
            <a:cs typeface="ヒラギノ角ゴ Pro W3" pitchFamily="-65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CDS_slides.potx</Template>
  <TotalTime>63236</TotalTime>
  <Words>1541</Words>
  <Application>Microsoft Macintosh PowerPoint</Application>
  <PresentationFormat>On-screen Show (4:3)</PresentationFormat>
  <Paragraphs>71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Abadi MT Condensed Light</vt:lpstr>
      <vt:lpstr>Arial</vt:lpstr>
      <vt:lpstr>Calibri</vt:lpstr>
      <vt:lpstr>Helvetica</vt:lpstr>
      <vt:lpstr>Symbol</vt:lpstr>
      <vt:lpstr>CDS_slides</vt:lpstr>
      <vt:lpstr>Custom Design</vt:lpstr>
      <vt:lpstr>Exploring Intertextual Networks  in Women’s Writing:  A digital tool and its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Intertextual references in Mary Moody Emerson’s Almanacks</vt:lpstr>
      <vt:lpstr>Intertextual references in Mary Moody Emerson’s Almanacks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Close, Near, and Distant Reading</dc:title>
  <dc:creator>RB</dc:creator>
  <cp:lastModifiedBy>Flanders, Julia</cp:lastModifiedBy>
  <cp:revision>223</cp:revision>
  <dcterms:created xsi:type="dcterms:W3CDTF">2013-10-22T20:46:24Z</dcterms:created>
  <dcterms:modified xsi:type="dcterms:W3CDTF">2023-06-14T07:23:30Z</dcterms:modified>
</cp:coreProperties>
</file>